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4" r:id="rId1"/>
  </p:sldMasterIdLst>
  <p:notesMasterIdLst>
    <p:notesMasterId r:id="rId23"/>
  </p:notesMasterIdLst>
  <p:sldIdLst>
    <p:sldId id="256" r:id="rId2"/>
    <p:sldId id="265" r:id="rId3"/>
    <p:sldId id="258" r:id="rId4"/>
    <p:sldId id="260" r:id="rId5"/>
    <p:sldId id="262" r:id="rId6"/>
    <p:sldId id="263" r:id="rId7"/>
    <p:sldId id="268" r:id="rId8"/>
    <p:sldId id="278" r:id="rId9"/>
    <p:sldId id="257" r:id="rId10"/>
    <p:sldId id="269" r:id="rId11"/>
    <p:sldId id="270" r:id="rId12"/>
    <p:sldId id="273" r:id="rId13"/>
    <p:sldId id="271" r:id="rId14"/>
    <p:sldId id="274" r:id="rId15"/>
    <p:sldId id="272" r:id="rId16"/>
    <p:sldId id="275" r:id="rId17"/>
    <p:sldId id="276" r:id="rId18"/>
    <p:sldId id="277" r:id="rId19"/>
    <p:sldId id="259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8"/>
    <p:restoredTop sz="96405"/>
  </p:normalViewPr>
  <p:slideViewPr>
    <p:cSldViewPr snapToGrid="0" snapToObjects="1">
      <p:cViewPr varScale="1">
        <p:scale>
          <a:sx n="156" d="100"/>
          <a:sy n="156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FAEFC-5A67-C849-8542-18325A6C95DA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7E349-4638-6340-84BE-8489ED89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21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vaping has been a hot topic lately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7E349-4638-6340-84BE-8489ED89EE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4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7E349-4638-6340-84BE-8489ED89EE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7E349-4638-6340-84BE-8489ED89EE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8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7E349-4638-6340-84BE-8489ED89EE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07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jkenjkldvkfkndkfvndflkvnckjvnclvklndfkdlkngdklngdkln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7E349-4638-6340-84BE-8489ED89EE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2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49580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4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6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72926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1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8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7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9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70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79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378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2379-1212-B846-9C5A-B5C9B9E17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4596" y="1788454"/>
            <a:ext cx="9552561" cy="1392491"/>
          </a:xfrm>
        </p:spPr>
        <p:txBody>
          <a:bodyPr/>
          <a:lstStyle/>
          <a:p>
            <a:r>
              <a:rPr lang="en-US" dirty="0"/>
              <a:t>Vaping &amp; Legislation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E54B0-BBC5-C540-8977-3A157754C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004" y="3764605"/>
            <a:ext cx="7577847" cy="1277912"/>
          </a:xfrm>
        </p:spPr>
        <p:txBody>
          <a:bodyPr/>
          <a:lstStyle/>
          <a:p>
            <a:r>
              <a:rPr lang="en-US" dirty="0"/>
              <a:t>Brad Barrett, Manny Ramos, Samantha Devlin, Tim Tallent</a:t>
            </a:r>
          </a:p>
        </p:txBody>
      </p:sp>
    </p:spTree>
    <p:extLst>
      <p:ext uri="{BB962C8B-B14F-4D97-AF65-F5344CB8AC3E}">
        <p14:creationId xmlns:p14="http://schemas.microsoft.com/office/powerpoint/2010/main" val="392231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AC5D6-E3C9-7941-86BC-35D90F0BE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53" r="8110"/>
          <a:stretch/>
        </p:blipFill>
        <p:spPr>
          <a:xfrm>
            <a:off x="6544492" y="2011286"/>
            <a:ext cx="5176270" cy="394211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37AFEB-DD6B-5840-9B0D-1B856926F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7" r="8318"/>
          <a:stretch/>
        </p:blipFill>
        <p:spPr>
          <a:xfrm>
            <a:off x="1235994" y="2011286"/>
            <a:ext cx="5068429" cy="39421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6CCD5F-1D38-CC4F-8419-73D1B737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929" y="138250"/>
            <a:ext cx="5548561" cy="2125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Amount of Legislation</a:t>
            </a:r>
            <a:br>
              <a:rPr lang="en-US" sz="4000" dirty="0"/>
            </a:br>
            <a:r>
              <a:rPr lang="en-US" sz="4000" dirty="0"/>
              <a:t>vs.</a:t>
            </a:r>
            <a:br>
              <a:rPr lang="en-US" sz="4000" dirty="0"/>
            </a:br>
            <a:r>
              <a:rPr lang="en-US" sz="4000" dirty="0"/>
              <a:t>Usage</a:t>
            </a:r>
            <a:br>
              <a:rPr lang="en-US" sz="4000" dirty="0"/>
            </a:br>
            <a:r>
              <a:rPr lang="en-US" sz="2200" dirty="0"/>
              <a:t>Highest Count of Legislation (CA, DC, KS)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D46BED-E47E-0A40-AE83-CC51F1F81E54}"/>
              </a:ext>
            </a:extLst>
          </p:cNvPr>
          <p:cNvSpPr txBox="1">
            <a:spLocks/>
          </p:cNvSpPr>
          <p:nvPr/>
        </p:nvSpPr>
        <p:spPr>
          <a:xfrm>
            <a:off x="6935240" y="129148"/>
            <a:ext cx="4394773" cy="2256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Single Stamp Tax</a:t>
            </a:r>
            <a:br>
              <a:rPr lang="en-US" sz="3600" dirty="0"/>
            </a:br>
            <a:r>
              <a:rPr lang="en-US" sz="3600" dirty="0"/>
              <a:t>vs.</a:t>
            </a:r>
            <a:br>
              <a:rPr lang="en-US" sz="3600" dirty="0"/>
            </a:br>
            <a:r>
              <a:rPr lang="en-US" sz="3600" dirty="0"/>
              <a:t>Usage </a:t>
            </a:r>
          </a:p>
          <a:p>
            <a:pPr algn="ctr"/>
            <a:r>
              <a:rPr lang="en-US" sz="2000" dirty="0"/>
              <a:t>Highest Stamp Price (KY, PR, UT)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A441F7-DAB2-43DE-B0B1-97CBF4922813}"/>
              </a:ext>
            </a:extLst>
          </p:cNvPr>
          <p:cNvSpPr txBox="1"/>
          <p:nvPr/>
        </p:nvSpPr>
        <p:spPr>
          <a:xfrm>
            <a:off x="1235994" y="6035040"/>
            <a:ext cx="497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Statistic (-0.904) P-Value 0.46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B843-2E4B-41E2-B02F-FB3F55A32DD8}"/>
              </a:ext>
            </a:extLst>
          </p:cNvPr>
          <p:cNvSpPr txBox="1"/>
          <p:nvPr/>
        </p:nvSpPr>
        <p:spPr>
          <a:xfrm>
            <a:off x="6544490" y="6035040"/>
            <a:ext cx="497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Statistic (-0.286) P-Value 0.80</a:t>
            </a:r>
          </a:p>
        </p:txBody>
      </p:sp>
    </p:spTree>
    <p:extLst>
      <p:ext uri="{BB962C8B-B14F-4D97-AF65-F5344CB8AC3E}">
        <p14:creationId xmlns:p14="http://schemas.microsoft.com/office/powerpoint/2010/main" val="387604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0897-DF5D-A94E-8ACF-997F1516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149" y="130875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Highest % Tax to E-Cig Unit Price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F4DF37-58F5-0E46-BF52-82DCB2724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955" r="8331"/>
          <a:stretch/>
        </p:blipFill>
        <p:spPr>
          <a:xfrm>
            <a:off x="866502" y="1402179"/>
            <a:ext cx="6570617" cy="5110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B9B8F-F5D1-4ED7-A843-5F9F49A65DCD}"/>
              </a:ext>
            </a:extLst>
          </p:cNvPr>
          <p:cNvSpPr txBox="1"/>
          <p:nvPr/>
        </p:nvSpPr>
        <p:spPr>
          <a:xfrm>
            <a:off x="7805782" y="1402296"/>
            <a:ext cx="42846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% Tax to total Unit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States observed and Tax %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VT 92.0%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 75.0%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DC 72.0%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MN 65.0%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Average % Adult use 13.1%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 Average % Adult use 14.8%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 (-3.187)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– 0.049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Sufficient evidence to reject null hypothesis that % Tax legislation is not impacting Adult use of E-Cig.</a:t>
            </a:r>
          </a:p>
        </p:txBody>
      </p:sp>
    </p:spTree>
    <p:extLst>
      <p:ext uri="{BB962C8B-B14F-4D97-AF65-F5344CB8AC3E}">
        <p14:creationId xmlns:p14="http://schemas.microsoft.com/office/powerpoint/2010/main" val="289360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C3189-492D-2349-A615-EFFFA58E8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397"/>
          <a:stretch/>
        </p:blipFill>
        <p:spPr>
          <a:xfrm>
            <a:off x="6498717" y="2623325"/>
            <a:ext cx="5398952" cy="38916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3AC6F-79AC-6C43-9E02-C36DBB4C0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57"/>
          <a:stretch/>
        </p:blipFill>
        <p:spPr>
          <a:xfrm>
            <a:off x="880858" y="126818"/>
            <a:ext cx="5498555" cy="3963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FA8CB-7217-AD4E-826B-0B14C2118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54" b="52765"/>
          <a:stretch/>
        </p:blipFill>
        <p:spPr>
          <a:xfrm>
            <a:off x="1580605" y="4176304"/>
            <a:ext cx="3749040" cy="23387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0A9AF0-74C2-3C4B-AC46-0E0315AB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2600"/>
            <a:ext cx="5234577" cy="1485900"/>
          </a:xfrm>
        </p:spPr>
        <p:txBody>
          <a:bodyPr/>
          <a:lstStyle/>
          <a:p>
            <a:pPr algn="ctr"/>
            <a:r>
              <a:rPr lang="en-US" dirty="0"/>
              <a:t>Nation Wide Use of Tobacco By Race</a:t>
            </a:r>
          </a:p>
        </p:txBody>
      </p:sp>
    </p:spTree>
    <p:extLst>
      <p:ext uri="{BB962C8B-B14F-4D97-AF65-F5344CB8AC3E}">
        <p14:creationId xmlns:p14="http://schemas.microsoft.com/office/powerpoint/2010/main" val="3070695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2DA5-ADC4-274F-A76E-C634348B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2600"/>
            <a:ext cx="5234577" cy="1485900"/>
          </a:xfrm>
        </p:spPr>
        <p:txBody>
          <a:bodyPr/>
          <a:lstStyle/>
          <a:p>
            <a:pPr algn="ctr"/>
            <a:r>
              <a:rPr lang="en-US" dirty="0"/>
              <a:t>Nation Wide Use of Tobacco By Race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CDD51-364E-404B-A529-69E934A34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941"/>
          <a:stretch/>
        </p:blipFill>
        <p:spPr>
          <a:xfrm>
            <a:off x="672192" y="0"/>
            <a:ext cx="5066031" cy="3543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C279F-3C04-DD4F-BC58-1640DB3D2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3" r="30191" b="2882"/>
          <a:stretch/>
        </p:blipFill>
        <p:spPr>
          <a:xfrm>
            <a:off x="672191" y="3476066"/>
            <a:ext cx="4840696" cy="3381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51CECA-2BDF-A442-8D95-D9E9D0D8D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318"/>
          <a:stretch/>
        </p:blipFill>
        <p:spPr>
          <a:xfrm>
            <a:off x="6771279" y="3314700"/>
            <a:ext cx="4840696" cy="354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4AFFD-A28A-A44E-B135-1A5DD5AF6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79" b="66846"/>
          <a:stretch/>
        </p:blipFill>
        <p:spPr>
          <a:xfrm>
            <a:off x="6586038" y="1771650"/>
            <a:ext cx="2127250" cy="1174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29F614-ED33-FD4D-B866-8563B752DDA5}"/>
              </a:ext>
            </a:extLst>
          </p:cNvPr>
          <p:cNvSpPr/>
          <p:nvPr/>
        </p:nvSpPr>
        <p:spPr>
          <a:xfrm>
            <a:off x="5476876" y="300942"/>
            <a:ext cx="261348" cy="972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17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2DA5-ADC4-274F-A76E-C634348B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2600"/>
            <a:ext cx="5234577" cy="1485900"/>
          </a:xfrm>
        </p:spPr>
        <p:txBody>
          <a:bodyPr/>
          <a:lstStyle/>
          <a:p>
            <a:pPr algn="ctr"/>
            <a:r>
              <a:rPr lang="en-US" dirty="0"/>
              <a:t>Nation Wide Use of Tobacco By Race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D4AFFD-A28A-A44E-B135-1A5DD5AF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79" b="66846"/>
          <a:stretch/>
        </p:blipFill>
        <p:spPr>
          <a:xfrm>
            <a:off x="3136896" y="4248632"/>
            <a:ext cx="2873532" cy="1586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11AA8-FF2E-6843-9A6C-798513A5F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19"/>
          <a:stretch/>
        </p:blipFill>
        <p:spPr>
          <a:xfrm>
            <a:off x="923381" y="336549"/>
            <a:ext cx="5087047" cy="3773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108C3A-0D0C-044D-8DC0-71F8033A0B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396"/>
          <a:stretch/>
        </p:blipFill>
        <p:spPr>
          <a:xfrm>
            <a:off x="6303464" y="3027085"/>
            <a:ext cx="5234577" cy="37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0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50A8-4195-864C-BA2B-F1101CB6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With The Most Legislation: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B153-8919-CE4B-870C-06CC80323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California</a:t>
            </a:r>
          </a:p>
          <a:p>
            <a:r>
              <a:rPr lang="en-US" sz="4800" dirty="0"/>
              <a:t>District of Columbia</a:t>
            </a:r>
          </a:p>
          <a:p>
            <a:r>
              <a:rPr lang="en-US" sz="4800" dirty="0"/>
              <a:t>Kansas</a:t>
            </a:r>
          </a:p>
        </p:txBody>
      </p:sp>
    </p:spTree>
    <p:extLst>
      <p:ext uri="{BB962C8B-B14F-4D97-AF65-F5344CB8AC3E}">
        <p14:creationId xmlns:p14="http://schemas.microsoft.com/office/powerpoint/2010/main" val="2026335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F6DB-EAE8-004F-AD9F-D24B78C7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Cigarette vs. E-Cigarette In California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99E150-A45D-474B-9A63-8F00651FB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570"/>
          <a:stretch/>
        </p:blipFill>
        <p:spPr>
          <a:xfrm>
            <a:off x="800100" y="2825750"/>
            <a:ext cx="4876800" cy="3543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E580A-8ED2-0946-B1EB-014B77918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67"/>
          <a:stretch/>
        </p:blipFill>
        <p:spPr>
          <a:xfrm>
            <a:off x="6616700" y="2825750"/>
            <a:ext cx="4978400" cy="3543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6F175-9462-1F48-B61F-38BF3525C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33" t="4838" b="58065"/>
          <a:stretch/>
        </p:blipFill>
        <p:spPr>
          <a:xfrm>
            <a:off x="8801100" y="1428750"/>
            <a:ext cx="26035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8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F6DB-EAE8-004F-AD9F-D24B78C7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Cigarette vs. E-Cigarette In </a:t>
            </a:r>
            <a:br>
              <a:rPr lang="en-US" dirty="0"/>
            </a:br>
            <a:r>
              <a:rPr lang="en-US" dirty="0"/>
              <a:t>District of Columbia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06F175-9462-1F48-B61F-38BF3525C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3" t="4838" b="58065"/>
          <a:stretch/>
        </p:blipFill>
        <p:spPr>
          <a:xfrm>
            <a:off x="8801100" y="1428750"/>
            <a:ext cx="2603500" cy="131445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DE4927-9574-C649-B265-193EB298E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710"/>
          <a:stretch/>
        </p:blipFill>
        <p:spPr>
          <a:xfrm>
            <a:off x="787400" y="2692401"/>
            <a:ext cx="4927600" cy="35433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4599B2-D4EA-CD4D-A89B-DD34A06F5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89"/>
          <a:stretch/>
        </p:blipFill>
        <p:spPr>
          <a:xfrm>
            <a:off x="6477002" y="2743200"/>
            <a:ext cx="5054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15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F6DB-EAE8-004F-AD9F-D24B78C7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Cigarette vs. E-Cigarette In Kansas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06F175-9462-1F48-B61F-38BF3525C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3" t="4838" b="58065"/>
          <a:stretch/>
        </p:blipFill>
        <p:spPr>
          <a:xfrm>
            <a:off x="8801100" y="1428750"/>
            <a:ext cx="2603500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E406F0-0E71-4A43-9AB2-A6F405CD1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51"/>
          <a:stretch/>
        </p:blipFill>
        <p:spPr>
          <a:xfrm>
            <a:off x="946150" y="3143250"/>
            <a:ext cx="4924425" cy="354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8A0BE-95B1-9E4B-8893-5C6011E0E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280"/>
          <a:stretch/>
        </p:blipFill>
        <p:spPr>
          <a:xfrm>
            <a:off x="6980237" y="3143250"/>
            <a:ext cx="49244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16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8435-4481-2B4B-8CA0-37539C2D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2F046-75F2-874C-9804-F6DAB38A8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836" y="1934937"/>
            <a:ext cx="10401300" cy="43444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States with the most legislation did not show a meaningful reduction amount of e-cigarette smokers.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“How has legislation on E-cigarettes changed smoking habits?”</a:t>
            </a:r>
          </a:p>
          <a:p>
            <a:r>
              <a:rPr lang="en-US" dirty="0"/>
              <a:t>States with the highest legislation did not produce a P-value to reject the null hypothesis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“Which legislation was most effective?”</a:t>
            </a:r>
          </a:p>
          <a:p>
            <a:r>
              <a:rPr lang="en-US" dirty="0"/>
              <a:t>Most effective legislation was % to total cost tax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“How did legislation effect smoking habits by demographics?”</a:t>
            </a:r>
          </a:p>
          <a:p>
            <a:r>
              <a:rPr lang="en-US" dirty="0"/>
              <a:t>There has been a downward trend of cigarette and E-Cigarette use in states with the most legislation, except for American Indians in California, which have a spike in usage. </a:t>
            </a:r>
          </a:p>
        </p:txBody>
      </p:sp>
    </p:spTree>
    <p:extLst>
      <p:ext uri="{BB962C8B-B14F-4D97-AF65-F5344CB8AC3E}">
        <p14:creationId xmlns:p14="http://schemas.microsoft.com/office/powerpoint/2010/main" val="262196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54AA-AA64-BC49-B9EA-90E1BF14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0F249-D1A0-AF46-B543-95FC6194E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66900"/>
            <a:ext cx="9601200" cy="40005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600" dirty="0"/>
              <a:t>Motivation: Recent political conversations with the rise of E-Cigarettes.</a:t>
            </a:r>
          </a:p>
          <a:p>
            <a:pPr marL="0" indent="0" algn="ctr">
              <a:buNone/>
            </a:pPr>
            <a:r>
              <a:rPr lang="en-US" sz="2600" dirty="0"/>
              <a:t>“How has legislation on E-cigarettes changed smoking habits?”</a:t>
            </a:r>
          </a:p>
          <a:p>
            <a:pPr marL="0" indent="0">
              <a:buNone/>
            </a:pPr>
            <a:r>
              <a:rPr lang="en-US" sz="4800" dirty="0"/>
              <a:t>Hypothesis</a:t>
            </a:r>
          </a:p>
          <a:p>
            <a:r>
              <a:rPr lang="en-US" sz="2400" dirty="0"/>
              <a:t>(HA) Hypothesis: The adoption of Anti-E-cigarette legislation by states has a direct impact to reducing the percentage of adult E-cigarette users.</a:t>
            </a:r>
          </a:p>
          <a:p>
            <a:r>
              <a:rPr lang="en-US" sz="2400" dirty="0"/>
              <a:t>(Ho:) Null: The adoption of Anti-E-cigarette legislation by states does not have a direct impact on reducing the percentage of adult E-cigarette users.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1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131D-63A7-CB43-8482-56EADD66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F12F0-AE19-784B-9731-9F4E2C09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biggest difficulties we had was narrowing down a topic to discuss. We began with the idea of how vaping effected the cigarette industry, and the tobacco industry as a whole. We came to the conclusion to narrow down to the effects of legislation and take it further by breaking it down by race. </a:t>
            </a:r>
          </a:p>
          <a:p>
            <a:r>
              <a:rPr lang="en-US" dirty="0"/>
              <a:t>If given more allotted time we would have further dove into the effects on age, gender, income, education, and marketing tactics. </a:t>
            </a:r>
          </a:p>
        </p:txBody>
      </p:sp>
    </p:spTree>
    <p:extLst>
      <p:ext uri="{BB962C8B-B14F-4D97-AF65-F5344CB8AC3E}">
        <p14:creationId xmlns:p14="http://schemas.microsoft.com/office/powerpoint/2010/main" val="95566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73511-63B9-DE44-BE0D-35746CA3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859" y="588696"/>
            <a:ext cx="5143500" cy="2324100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118AEC-0E45-EC40-914A-B7840351B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33" y="2163398"/>
            <a:ext cx="57531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FB909-96DF-4048-A4F8-0D66B788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7929" y="888917"/>
            <a:ext cx="5217503" cy="56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9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7553-16C1-144A-94C6-F1173D5F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1791"/>
            <a:ext cx="9601200" cy="1485900"/>
          </a:xfrm>
        </p:spPr>
        <p:txBody>
          <a:bodyPr>
            <a:noAutofit/>
          </a:bodyPr>
          <a:lstStyle/>
          <a:p>
            <a:r>
              <a:rPr lang="en-US" dirty="0"/>
              <a:t>Questions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9CDA7-CAE3-7148-AD3C-04EC65D7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57300"/>
            <a:ext cx="10160000" cy="5448300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sz="4200" dirty="0"/>
              <a:t>“Which states have the most legislation, how did that effect smoking habits?”</a:t>
            </a:r>
          </a:p>
          <a:p>
            <a:pPr marL="0" indent="0" algn="ctr">
              <a:buNone/>
            </a:pPr>
            <a:r>
              <a:rPr lang="en-US" sz="4200" dirty="0"/>
              <a:t>“Which legislation was most effective?”</a:t>
            </a:r>
          </a:p>
          <a:p>
            <a:pPr marL="0" indent="0" algn="ctr">
              <a:buNone/>
            </a:pPr>
            <a:r>
              <a:rPr lang="en-US" sz="4200" dirty="0"/>
              <a:t>“How did legislation effect smoking habits by demographics?”</a:t>
            </a:r>
            <a:endParaRPr lang="en-US" b="1" dirty="0"/>
          </a:p>
          <a:p>
            <a:pPr marL="0" indent="0">
              <a:buNone/>
            </a:pPr>
            <a:r>
              <a:rPr lang="en-US" sz="5100" b="1" dirty="0"/>
              <a:t>Data Sources:</a:t>
            </a:r>
            <a:r>
              <a:rPr lang="en-US" sz="5100" dirty="0"/>
              <a:t> </a:t>
            </a:r>
          </a:p>
          <a:p>
            <a:r>
              <a:rPr lang="en-US" sz="3600" dirty="0"/>
              <a:t>CDC STATE System E-Cigarette Legislation - Tax U.S. Department of Health &amp; Human Services — 1995-2020</a:t>
            </a:r>
          </a:p>
          <a:p>
            <a:r>
              <a:rPr lang="en-US" sz="3600" dirty="0"/>
              <a:t>Centers for Disease Control and Prevention (CDC)</a:t>
            </a:r>
          </a:p>
          <a:p>
            <a:r>
              <a:rPr lang="en-US" sz="3600" dirty="0"/>
              <a:t>State Tobacco Activities Tracking and Evaluation(STATE) System</a:t>
            </a:r>
          </a:p>
          <a:p>
            <a:r>
              <a:rPr lang="en-US" sz="3600" dirty="0"/>
              <a:t> E-Cigarette Legislation—Tax  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5800" b="1" dirty="0"/>
              <a:t>Behavioral Risk Factor Data: </a:t>
            </a:r>
            <a:endParaRPr lang="en-US" sz="5800" dirty="0"/>
          </a:p>
          <a:p>
            <a:r>
              <a:rPr lang="en-US" sz="3600" dirty="0"/>
              <a:t>Tobacco Use (2011 to present)Survey Data 2011-2018</a:t>
            </a:r>
          </a:p>
          <a:p>
            <a:r>
              <a:rPr lang="en-US" sz="3600" dirty="0"/>
              <a:t>Centers for Disease Control and Prevention (CDC)</a:t>
            </a:r>
          </a:p>
          <a:p>
            <a:r>
              <a:rPr lang="en-US" sz="3600" dirty="0"/>
              <a:t>State Tobacco Activities Tracking and Evaluation (STATE) System</a:t>
            </a:r>
          </a:p>
          <a:p>
            <a:r>
              <a:rPr lang="en-US" sz="3600" dirty="0"/>
              <a:t>BRFSS Survey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6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E0F0B-8E62-A342-8F28-F6AAC9206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105708" y="1205935"/>
            <a:ext cx="9980579" cy="56551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6E6CF-79B4-C643-819A-87AD1EC84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08" y="0"/>
            <a:ext cx="9980579" cy="1346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F93655-AC9B-8E47-936B-DF28F2BC5D02}"/>
              </a:ext>
            </a:extLst>
          </p:cNvPr>
          <p:cNvSpPr/>
          <p:nvPr/>
        </p:nvSpPr>
        <p:spPr>
          <a:xfrm>
            <a:off x="330200" y="0"/>
            <a:ext cx="508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6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3BF17-3A46-064A-890D-D0039640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CDC E-Cigarette Legislation by State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C4BCE0-3F43-A74C-9906-4DF59A3F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233040"/>
            <a:ext cx="9601200" cy="1786760"/>
          </a:xfrm>
        </p:spPr>
        <p:txBody>
          <a:bodyPr>
            <a:normAutofit/>
          </a:bodyPr>
          <a:lstStyle/>
          <a:p>
            <a:r>
              <a:rPr lang="en-US" dirty="0"/>
              <a:t>State</a:t>
            </a:r>
          </a:p>
          <a:p>
            <a:r>
              <a:rPr lang="en-US" dirty="0"/>
              <a:t>Type of legislation/regulation</a:t>
            </a:r>
          </a:p>
          <a:p>
            <a:r>
              <a:rPr lang="en-US" dirty="0"/>
              <a:t>Provisions</a:t>
            </a:r>
          </a:p>
          <a:p>
            <a:r>
              <a:rPr lang="en-US" dirty="0"/>
              <a:t>Year legislation/regulation were active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149070-CEEF-D542-A229-C70FEB16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782246"/>
            <a:ext cx="11303000" cy="2450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A20CF0-DD61-2342-98BC-6A0B7E3B3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935" y="5323095"/>
            <a:ext cx="1875465" cy="13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7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82D-DAF8-C74A-A373-5610C3D5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9400"/>
            <a:ext cx="9601200" cy="1892300"/>
          </a:xfrm>
        </p:spPr>
        <p:txBody>
          <a:bodyPr/>
          <a:lstStyle/>
          <a:p>
            <a:r>
              <a:rPr lang="en-US" dirty="0"/>
              <a:t>Demographics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BAECF-0D03-AC4F-AF24-A23B66270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893"/>
          <a:stretch/>
        </p:blipFill>
        <p:spPr>
          <a:xfrm>
            <a:off x="711200" y="1367239"/>
            <a:ext cx="11480800" cy="2749673"/>
          </a:xfr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135CCDB6-5334-6B47-90BD-367D4A02BD56}"/>
              </a:ext>
            </a:extLst>
          </p:cNvPr>
          <p:cNvSpPr txBox="1">
            <a:spLocks/>
          </p:cNvSpPr>
          <p:nvPr/>
        </p:nvSpPr>
        <p:spPr>
          <a:xfrm>
            <a:off x="1371600" y="4343400"/>
            <a:ext cx="96012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State</a:t>
            </a:r>
          </a:p>
          <a:p>
            <a:r>
              <a:rPr lang="en-US" dirty="0"/>
              <a:t>Age</a:t>
            </a:r>
          </a:p>
          <a:p>
            <a:r>
              <a:rPr lang="en-US" dirty="0"/>
              <a:t>Race</a:t>
            </a:r>
          </a:p>
          <a:p>
            <a:r>
              <a:rPr lang="en-US" dirty="0"/>
              <a:t>Method of use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3B131-FCD4-3F40-B95C-EFB7A8F20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935" y="5323095"/>
            <a:ext cx="1875465" cy="13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9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10B4-F7F3-644F-8B20-25113018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002" y="693172"/>
            <a:ext cx="4394773" cy="739877"/>
          </a:xfrm>
        </p:spPr>
        <p:txBody>
          <a:bodyPr>
            <a:normAutofit/>
          </a:bodyPr>
          <a:lstStyle/>
          <a:p>
            <a:r>
              <a:rPr lang="en-US" sz="3200" dirty="0"/>
              <a:t>Distribution of Data 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56A15-CFC9-DE43-8643-5779AEC5F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14" r="9272"/>
          <a:stretch/>
        </p:blipFill>
        <p:spPr>
          <a:xfrm>
            <a:off x="1188720" y="1905846"/>
            <a:ext cx="5331338" cy="38908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7D113-D988-3746-8624-D41774335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6" b="6989"/>
          <a:stretch/>
        </p:blipFill>
        <p:spPr>
          <a:xfrm>
            <a:off x="6649472" y="1919747"/>
            <a:ext cx="5331339" cy="42524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BA9F5BC-0C3D-8949-9792-51E812775C6C}"/>
              </a:ext>
            </a:extLst>
          </p:cNvPr>
          <p:cNvSpPr txBox="1">
            <a:spLocks/>
          </p:cNvSpPr>
          <p:nvPr/>
        </p:nvSpPr>
        <p:spPr>
          <a:xfrm>
            <a:off x="7412701" y="693172"/>
            <a:ext cx="3804880" cy="739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Combined Data Sets</a:t>
            </a:r>
          </a:p>
        </p:txBody>
      </p:sp>
    </p:spTree>
    <p:extLst>
      <p:ext uri="{BB962C8B-B14F-4D97-AF65-F5344CB8AC3E}">
        <p14:creationId xmlns:p14="http://schemas.microsoft.com/office/powerpoint/2010/main" val="207564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126C-7D65-814A-B14E-154C65D4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301" y="171994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047F5-3FB7-0D44-A8DB-0F9DB585B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4903" y="914944"/>
            <a:ext cx="3188262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Topics of Focus</a:t>
            </a:r>
          </a:p>
          <a:p>
            <a:r>
              <a:rPr lang="en-US" sz="1600" dirty="0"/>
              <a:t>Race</a:t>
            </a:r>
          </a:p>
          <a:p>
            <a:r>
              <a:rPr lang="en-US" sz="1600" dirty="0"/>
              <a:t>Legislation</a:t>
            </a:r>
          </a:p>
          <a:p>
            <a:r>
              <a:rPr lang="en-US" sz="1600" dirty="0"/>
              <a:t>% of E-Cig smokers</a:t>
            </a:r>
          </a:p>
          <a:p>
            <a:r>
              <a:rPr lang="en-US" sz="1600" dirty="0"/>
              <a:t>Tax</a:t>
            </a:r>
          </a:p>
          <a:p>
            <a:r>
              <a:rPr lang="en-US" sz="1600" dirty="0"/>
              <a:t>Focused by state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5650-6C16-E64B-BC34-6D9EB1E42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" r="1660" b="5545"/>
          <a:stretch/>
        </p:blipFill>
        <p:spPr>
          <a:xfrm>
            <a:off x="1131235" y="1371599"/>
            <a:ext cx="6352978" cy="2315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C8FC8-DC19-2F44-BFEF-0EE917F9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235" y="3822699"/>
            <a:ext cx="6352978" cy="2019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013D5-B41F-124F-B6C1-AF1E21DCCBD8}"/>
              </a:ext>
            </a:extLst>
          </p:cNvPr>
          <p:cNvSpPr txBox="1"/>
          <p:nvPr/>
        </p:nvSpPr>
        <p:spPr>
          <a:xfrm>
            <a:off x="8024903" y="3512611"/>
            <a:ext cx="4233483" cy="424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Items removed from Data set</a:t>
            </a:r>
          </a:p>
          <a:p>
            <a:endParaRPr lang="en-US" dirty="0"/>
          </a:p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400" dirty="0">
                <a:solidFill>
                  <a:schemeClr val="tx2"/>
                </a:solidFill>
              </a:rPr>
              <a:t>Smoking Status not equal to Current</a:t>
            </a:r>
          </a:p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400" dirty="0">
                <a:solidFill>
                  <a:schemeClr val="tx2"/>
                </a:solidFill>
              </a:rPr>
              <a:t>Smoking types not equal to E-Cigarettes</a:t>
            </a:r>
          </a:p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400" dirty="0">
                <a:solidFill>
                  <a:schemeClr val="tx2"/>
                </a:solidFill>
              </a:rPr>
              <a:t>Data sets regarding smoking frequency studies</a:t>
            </a:r>
          </a:p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endParaRPr lang="en-US" sz="14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400" dirty="0">
                <a:solidFill>
                  <a:schemeClr val="tx2"/>
                </a:solidFill>
              </a:rPr>
              <a:t>Legislation duplications from timeframe.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CE45DE-36F2-0C49-89B0-F3499B8140A4}"/>
              </a:ext>
            </a:extLst>
          </p:cNvPr>
          <p:cNvSpPr txBox="1">
            <a:spLocks/>
          </p:cNvSpPr>
          <p:nvPr/>
        </p:nvSpPr>
        <p:spPr>
          <a:xfrm>
            <a:off x="1371600" y="87467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DF55C0-55DF-674E-BC28-7E2707118876}"/>
              </a:ext>
            </a:extLst>
          </p:cNvPr>
          <p:cNvSpPr txBox="1">
            <a:spLocks/>
          </p:cNvSpPr>
          <p:nvPr/>
        </p:nvSpPr>
        <p:spPr>
          <a:xfrm>
            <a:off x="1371600" y="2044700"/>
            <a:ext cx="9601200" cy="307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Planned Analysis : We are going to compare the adult usage rate of the population data to sample data of states with high levels of Anti-E-cigarette legislation to determine statistical significance.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Secondary Analysis : If correlation is determined between high legislation states, then we will determine which forms of legislation are more effective.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4039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{EDF626C4-B523-ED4F-BCB7-C822377FC4F3}tf10001072</Template>
  <TotalTime>443</TotalTime>
  <Words>722</Words>
  <Application>Microsoft Macintosh PowerPoint</Application>
  <PresentationFormat>Widescreen</PresentationFormat>
  <Paragraphs>111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Franklin Gothic Book</vt:lpstr>
      <vt:lpstr>Wingdings</vt:lpstr>
      <vt:lpstr>Crop</vt:lpstr>
      <vt:lpstr>Vaping &amp; Legislation</vt:lpstr>
      <vt:lpstr>Motivation &amp; Summary </vt:lpstr>
      <vt:lpstr>Questions &amp; Data</vt:lpstr>
      <vt:lpstr>PowerPoint Presentation</vt:lpstr>
      <vt:lpstr>CDC E-Cigarette Legislation by State</vt:lpstr>
      <vt:lpstr>Demographics </vt:lpstr>
      <vt:lpstr>Distribution of Data Sets</vt:lpstr>
      <vt:lpstr>Data Cleanup &amp; Exploration</vt:lpstr>
      <vt:lpstr>PowerPoint Presentation</vt:lpstr>
      <vt:lpstr>Amount of Legislation vs. Usage Highest Count of Legislation (CA, DC, KS) </vt:lpstr>
      <vt:lpstr>Highest % Tax to E-Cig Unit Price</vt:lpstr>
      <vt:lpstr>Nation Wide Use of Tobacco By Race</vt:lpstr>
      <vt:lpstr>Nation Wide Use of Tobacco By Race</vt:lpstr>
      <vt:lpstr>Nation Wide Use of Tobacco By Race</vt:lpstr>
      <vt:lpstr>States With The Most Legislation: </vt:lpstr>
      <vt:lpstr>Cigarette vs. E-Cigarette In California </vt:lpstr>
      <vt:lpstr>Cigarette vs. E-Cigarette In  District of Columbia </vt:lpstr>
      <vt:lpstr>Cigarette vs. E-Cigarette In Kansas </vt:lpstr>
      <vt:lpstr>Discussion</vt:lpstr>
      <vt:lpstr>Post Mortem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Vaping &amp; Legislation</dc:title>
  <dc:creator>Tim Scott Tallent</dc:creator>
  <cp:lastModifiedBy>Tim Scott Tallent</cp:lastModifiedBy>
  <cp:revision>29</cp:revision>
  <dcterms:created xsi:type="dcterms:W3CDTF">2020-07-21T23:21:48Z</dcterms:created>
  <dcterms:modified xsi:type="dcterms:W3CDTF">2020-07-23T22:09:48Z</dcterms:modified>
</cp:coreProperties>
</file>